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58" r:id="rId5"/>
    <p:sldId id="272" r:id="rId6"/>
    <p:sldId id="259" r:id="rId7"/>
    <p:sldId id="270" r:id="rId8"/>
    <p:sldId id="263" r:id="rId9"/>
    <p:sldId id="264" r:id="rId10"/>
    <p:sldId id="265" r:id="rId11"/>
    <p:sldId id="273" r:id="rId12"/>
    <p:sldId id="271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E6BC0-4399-F74E-B10B-5A58F54C3D36}" type="datetimeFigureOut">
              <a:rPr lang="en-US" smtClean="0"/>
              <a:t>3/23/13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8EDF-8608-C748-B622-7DC613BE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39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1E1A-5ED2-F349-B259-235C1D09548F}" type="datetimeFigureOut">
              <a:rPr lang="en-US" smtClean="0"/>
              <a:t>3/23/13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B0750-C3D1-454D-AECF-943D11B4B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2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7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6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11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33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5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9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2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94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2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1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B0750-C3D1-454D-AECF-943D11B4B2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7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6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E840-BF31-A143-9D11-C4918A700559}" type="datetimeFigureOut">
              <a:rPr lang="en-US" smtClean="0"/>
              <a:t>3/23/13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2C77-B59F-434F-89DB-51DF374A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Delta_Rul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Dr. Thompson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19, 2013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1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342900" lvl="1" indent="-342900" algn="ctr">
              <a:buFont typeface="Arial"/>
              <a:buChar char="•"/>
            </a:pPr>
            <a:r>
              <a:rPr lang="en-US" sz="4400" dirty="0"/>
              <a:t>(Method of Least Squares)</a:t>
            </a:r>
          </a:p>
          <a:p>
            <a:pPr algn="ctr"/>
            <a:r>
              <a:rPr lang="en-US" dirty="0" smtClean="0"/>
              <a:t>Minimize Total Error  = E = </a:t>
            </a:r>
            <a:r>
              <a:rPr lang="en-US" sz="4000" dirty="0" err="1" smtClean="0"/>
              <a:t>Σ</a:t>
            </a:r>
            <a:r>
              <a:rPr lang="en-US" sz="4000" dirty="0" smtClean="0"/>
              <a:t> </a:t>
            </a:r>
            <a:r>
              <a:rPr lang="en-US" dirty="0" smtClean="0"/>
              <a:t>(Z-O)</a:t>
            </a:r>
            <a:r>
              <a:rPr lang="en-US" baseline="30000" dirty="0" smtClean="0"/>
              <a:t>2  </a:t>
            </a:r>
          </a:p>
          <a:p>
            <a:endParaRPr lang="en-US" baseline="30000" dirty="0" smtClean="0"/>
          </a:p>
          <a:p>
            <a:endParaRPr lang="en-US" dirty="0" smtClean="0"/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541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Space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6368" r="-6368"/>
          <a:stretch>
            <a:fillRect/>
          </a:stretch>
        </p:blipFill>
        <p:spPr>
          <a:xfrm>
            <a:off x="457199" y="1600200"/>
            <a:ext cx="8624477" cy="4743130"/>
          </a:xfrm>
        </p:spPr>
      </p:pic>
    </p:spTree>
    <p:extLst>
      <p:ext uri="{BB962C8B-B14F-4D97-AF65-F5344CB8AC3E}">
        <p14:creationId xmlns:p14="http://schemas.microsoft.com/office/powerpoint/2010/main" val="102456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Function:</a:t>
            </a:r>
            <a:br>
              <a:rPr lang="en-US" dirty="0" smtClean="0"/>
            </a:br>
            <a:r>
              <a:rPr lang="en-US" dirty="0" smtClean="0"/>
              <a:t>Local &amp; Global Minima</a:t>
            </a:r>
            <a:endParaRPr lang="en-US" dirty="0"/>
          </a:p>
        </p:txBody>
      </p:sp>
      <p:pic>
        <p:nvPicPr>
          <p:cNvPr id="4" name="Content Placeholder 3" descr="img40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8" b="130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410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0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Propagation</a:t>
            </a:r>
            <a:br>
              <a:rPr lang="en-US" dirty="0" smtClean="0"/>
            </a:br>
            <a:r>
              <a:rPr lang="en-US" dirty="0" smtClean="0"/>
              <a:t>Delta Rule – Gradient Descent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231"/>
            <a:ext cx="8229600" cy="4525963"/>
          </a:xfrm>
        </p:spPr>
        <p:txBody>
          <a:bodyPr/>
          <a:lstStyle/>
          <a:p>
            <a:r>
              <a:rPr lang="en-US" dirty="0">
                <a:hlinkClick r:id="rId3"/>
              </a:rPr>
              <a:t>http://en.wikipedia.org/wiki/</a:t>
            </a:r>
            <a:r>
              <a:rPr lang="en-US" dirty="0" smtClean="0">
                <a:hlinkClick r:id="rId3"/>
              </a:rPr>
              <a:t>Delta_Rule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Heuristics</a:t>
            </a:r>
          </a:p>
          <a:p>
            <a:pPr lvl="1"/>
            <a:r>
              <a:rPr lang="en-US" dirty="0" smtClean="0"/>
              <a:t>10%</a:t>
            </a:r>
            <a:endParaRPr lang="en-US" dirty="0"/>
          </a:p>
          <a:p>
            <a:pPr lvl="1"/>
            <a:r>
              <a:rPr lang="en-US" dirty="0" smtClean="0"/>
              <a:t>90%	</a:t>
            </a:r>
          </a:p>
          <a:p>
            <a:r>
              <a:rPr lang="en-US" dirty="0" smtClean="0"/>
              <a:t>Overtraining/</a:t>
            </a:r>
            <a:r>
              <a:rPr lang="en-US" dirty="0" err="1" smtClean="0"/>
              <a:t>Overfitting</a:t>
            </a:r>
            <a:endParaRPr lang="en-US" dirty="0" smtClean="0"/>
          </a:p>
          <a:p>
            <a:pPr lvl="1"/>
            <a:r>
              <a:rPr lang="en-US" dirty="0" smtClean="0"/>
              <a:t>Polynomial Curve Fitting Analogy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63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93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Week </a:t>
            </a:r>
            <a:br>
              <a:rPr lang="en-US" dirty="0" smtClean="0"/>
            </a:br>
            <a:r>
              <a:rPr lang="en-US" dirty="0" err="1" smtClean="0"/>
              <a:t>Matlab</a:t>
            </a:r>
            <a:r>
              <a:rPr lang="en-US" dirty="0" smtClean="0"/>
              <a:t> Neural Network </a:t>
            </a:r>
            <a:br>
              <a:rPr lang="en-US" dirty="0" smtClean="0"/>
            </a:br>
            <a:r>
              <a:rPr lang="en-US" dirty="0" smtClean="0"/>
              <a:t>Toolbox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9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Read the Wikipedia </a:t>
            </a:r>
            <a:r>
              <a:rPr lang="en-US" i="1" dirty="0" smtClean="0"/>
              <a:t>Artificial Neural Network </a:t>
            </a:r>
            <a:r>
              <a:rPr lang="en-US" dirty="0" smtClean="0"/>
              <a:t>&amp; </a:t>
            </a:r>
            <a:r>
              <a:rPr lang="en-US" i="1" dirty="0" err="1" smtClean="0"/>
              <a:t>Backpropagation</a:t>
            </a:r>
            <a:r>
              <a:rPr lang="en-US" dirty="0" smtClean="0"/>
              <a:t> Chapters</a:t>
            </a:r>
          </a:p>
          <a:p>
            <a:pPr algn="ctr"/>
            <a:r>
              <a:rPr lang="en-US" dirty="0" smtClean="0"/>
              <a:t>Devise a Neural Network Characterization of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4x4 Scoreboard Digit Problem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Input Layer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Hidden Layer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Output Layer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Training Set Examples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0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62529"/>
            <a:ext cx="8229600" cy="29200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Robotics</a:t>
            </a:r>
          </a:p>
          <a:p>
            <a:r>
              <a:rPr lang="en-US" dirty="0" smtClean="0"/>
              <a:t>Computer Vision &amp; Speech Recognition</a:t>
            </a:r>
          </a:p>
          <a:p>
            <a:r>
              <a:rPr lang="en-US" dirty="0" smtClean="0"/>
              <a:t>Expert Systems</a:t>
            </a:r>
          </a:p>
          <a:p>
            <a:r>
              <a:rPr lang="en-US" dirty="0" smtClean="0"/>
              <a:t>Pattern Recognition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/>
              <a:t>Natural Language </a:t>
            </a:r>
            <a:r>
              <a:rPr lang="en-US" dirty="0" smtClean="0"/>
              <a:t>Processing</a:t>
            </a:r>
          </a:p>
          <a:p>
            <a:r>
              <a:rPr lang="en-US" dirty="0" smtClean="0"/>
              <a:t>Prognostics &amp; Diagnostics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872"/>
            <a:ext cx="8229600" cy="31726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Recognition</a:t>
            </a:r>
          </a:p>
          <a:p>
            <a:r>
              <a:rPr lang="en-US" dirty="0" smtClean="0"/>
              <a:t>Loan Officer </a:t>
            </a:r>
          </a:p>
          <a:p>
            <a:r>
              <a:rPr lang="en-US" dirty="0" smtClean="0"/>
              <a:t>Cancer Diagnosis</a:t>
            </a:r>
          </a:p>
          <a:p>
            <a:r>
              <a:rPr lang="en-US" dirty="0" smtClean="0"/>
              <a:t>Wine Classifier</a:t>
            </a:r>
          </a:p>
          <a:p>
            <a:r>
              <a:rPr lang="en-US" dirty="0" smtClean="0"/>
              <a:t>Stock Market Prediction</a:t>
            </a:r>
          </a:p>
          <a:p>
            <a:r>
              <a:rPr lang="en-US" dirty="0" smtClean="0"/>
              <a:t>Network Security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Artificial Neural Networks - Pattern Recognition</a:t>
            </a:r>
          </a:p>
          <a:p>
            <a:pPr lvl="1"/>
            <a:r>
              <a:rPr lang="en-US" dirty="0" smtClean="0"/>
              <a:t>Airbag Problem – Accelerometer False Positive</a:t>
            </a:r>
          </a:p>
          <a:p>
            <a:pPr lvl="1"/>
            <a:r>
              <a:rPr lang="en-US" dirty="0" smtClean="0"/>
              <a:t>OCR Check Character Recognition</a:t>
            </a:r>
          </a:p>
          <a:p>
            <a:r>
              <a:rPr lang="en-US" sz="2800" dirty="0" smtClean="0"/>
              <a:t>Bayesian Networks – Expert System</a:t>
            </a:r>
          </a:p>
          <a:p>
            <a:pPr lvl="1"/>
            <a:r>
              <a:rPr lang="en-US" dirty="0" smtClean="0"/>
              <a:t>GM Electromotive Division</a:t>
            </a:r>
          </a:p>
          <a:p>
            <a:pPr lvl="1"/>
            <a:r>
              <a:rPr lang="en-US" dirty="0" err="1" smtClean="0"/>
              <a:t>Amazon.com</a:t>
            </a:r>
            <a:r>
              <a:rPr lang="en-US" dirty="0" smtClean="0"/>
              <a:t> Buyer Preferences</a:t>
            </a:r>
          </a:p>
        </p:txBody>
      </p:sp>
    </p:spTree>
    <p:extLst>
      <p:ext uri="{BB962C8B-B14F-4D97-AF65-F5344CB8AC3E}">
        <p14:creationId xmlns:p14="http://schemas.microsoft.com/office/powerpoint/2010/main" val="302217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909"/>
            <a:ext cx="8229600" cy="885044"/>
          </a:xfrm>
        </p:spPr>
        <p:txBody>
          <a:bodyPr/>
          <a:lstStyle/>
          <a:p>
            <a:r>
              <a:rPr lang="en-US" dirty="0" smtClean="0"/>
              <a:t>Biological Neuron</a:t>
            </a:r>
            <a:endParaRPr lang="en-US" dirty="0"/>
          </a:p>
        </p:txBody>
      </p:sp>
      <p:pic>
        <p:nvPicPr>
          <p:cNvPr id="4" name="Content Placeholder 3" descr="Neuron_4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" t="6327" b="3069"/>
          <a:stretch/>
        </p:blipFill>
        <p:spPr>
          <a:xfrm>
            <a:off x="546216" y="1153953"/>
            <a:ext cx="8140584" cy="5592236"/>
          </a:xfrm>
        </p:spPr>
      </p:pic>
    </p:spTree>
    <p:extLst>
      <p:ext uri="{BB962C8B-B14F-4D97-AF65-F5344CB8AC3E}">
        <p14:creationId xmlns:p14="http://schemas.microsoft.com/office/powerpoint/2010/main" val="150788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Neural Network Topology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920" b="-5863"/>
          <a:stretch/>
        </p:blipFill>
        <p:spPr>
          <a:xfrm>
            <a:off x="457200" y="1600200"/>
            <a:ext cx="8229600" cy="4948171"/>
          </a:xfrm>
        </p:spPr>
      </p:pic>
    </p:spTree>
    <p:extLst>
      <p:ext uri="{BB962C8B-B14F-4D97-AF65-F5344CB8AC3E}">
        <p14:creationId xmlns:p14="http://schemas.microsoft.com/office/powerpoint/2010/main" val="217389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Neuron Activation</a:t>
            </a:r>
            <a:endParaRPr lang="en-US" dirty="0"/>
          </a:p>
        </p:txBody>
      </p:sp>
      <p:pic>
        <p:nvPicPr>
          <p:cNvPr id="4" name="Content Placeholder 3" descr="Figure1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" t="13525" r="2457"/>
          <a:stretch/>
        </p:blipFill>
        <p:spPr>
          <a:xfrm>
            <a:off x="518905" y="1522672"/>
            <a:ext cx="8167895" cy="3913850"/>
          </a:xfrm>
        </p:spPr>
      </p:pic>
    </p:spTree>
    <p:extLst>
      <p:ext uri="{BB962C8B-B14F-4D97-AF65-F5344CB8AC3E}">
        <p14:creationId xmlns:p14="http://schemas.microsoft.com/office/powerpoint/2010/main" val="208482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Threshhold</a:t>
            </a:r>
            <a:r>
              <a:rPr lang="en-US" dirty="0" smtClean="0"/>
              <a:t> Functions</a:t>
            </a:r>
            <a:br>
              <a:rPr lang="en-US" dirty="0" smtClean="0"/>
            </a:br>
            <a:r>
              <a:rPr lang="en-US" dirty="0" smtClean="0"/>
              <a:t>(include graphs)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Logistic</a:t>
            </a:r>
          </a:p>
          <a:p>
            <a:r>
              <a:rPr lang="en-US" dirty="0" smtClean="0"/>
              <a:t>Hyperbolic Tangent – Sigmoid (*)</a:t>
            </a:r>
          </a:p>
          <a:p>
            <a:r>
              <a:rPr lang="en-US" dirty="0" smtClean="0"/>
              <a:t>Step</a:t>
            </a:r>
            <a:endParaRPr lang="en-US" dirty="0"/>
          </a:p>
        </p:txBody>
      </p:sp>
      <p:pic>
        <p:nvPicPr>
          <p:cNvPr id="4" name="Picture 3" descr="490px-Hyperbolic_Tang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798" y="4128198"/>
            <a:ext cx="4795214" cy="2642261"/>
          </a:xfrm>
          <a:prstGeom prst="rect">
            <a:avLst/>
          </a:prstGeom>
        </p:spPr>
      </p:pic>
      <p:pic>
        <p:nvPicPr>
          <p:cNvPr id="5" name="Picture 4" descr="320px-Logistic-curv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6" y="4081932"/>
            <a:ext cx="4064000" cy="2705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424" y="4400095"/>
            <a:ext cx="154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Logistic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Y = f(WX)</a:t>
            </a:r>
          </a:p>
          <a:p>
            <a:pPr algn="ctr"/>
            <a:r>
              <a:rPr lang="en-US" dirty="0" smtClean="0"/>
              <a:t>Z = f(W’Y) = f(</a:t>
            </a:r>
            <a:r>
              <a:rPr lang="en-US" dirty="0" err="1" smtClean="0"/>
              <a:t>W’f</a:t>
            </a:r>
            <a:r>
              <a:rPr lang="en-US" dirty="0" smtClean="0"/>
              <a:t>(WX))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9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210</Words>
  <Application>Microsoft Macintosh PowerPoint</Application>
  <PresentationFormat>On-screen Show (4:3)</PresentationFormat>
  <Paragraphs>80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Neural Networks </vt:lpstr>
      <vt:lpstr>Artificial Intelligence</vt:lpstr>
      <vt:lpstr>Neural Network Applications</vt:lpstr>
      <vt:lpstr>HRL</vt:lpstr>
      <vt:lpstr>Biological Neuron</vt:lpstr>
      <vt:lpstr>Artificial Neural Network Topology</vt:lpstr>
      <vt:lpstr>Artificial Neuron Activation</vt:lpstr>
      <vt:lpstr>Threshhold Functions (include graphs)</vt:lpstr>
      <vt:lpstr>Network Output</vt:lpstr>
      <vt:lpstr>Error Correction</vt:lpstr>
      <vt:lpstr>Solution Space</vt:lpstr>
      <vt:lpstr>Error Function: Local &amp; Global Minima</vt:lpstr>
      <vt:lpstr>Back Propagation Delta Rule – Gradient Descent </vt:lpstr>
      <vt:lpstr>Learning &amp; Testing</vt:lpstr>
      <vt:lpstr>Next Week  Matlab Neural Network  Toolbox Tutorial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 </dc:title>
  <dc:creator>dt</dc:creator>
  <cp:lastModifiedBy>dt</cp:lastModifiedBy>
  <cp:revision>41</cp:revision>
  <cp:lastPrinted>2013-03-18T22:03:40Z</cp:lastPrinted>
  <dcterms:created xsi:type="dcterms:W3CDTF">2013-03-07T05:00:30Z</dcterms:created>
  <dcterms:modified xsi:type="dcterms:W3CDTF">2013-03-24T01:27:26Z</dcterms:modified>
</cp:coreProperties>
</file>